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71" r:id="rId4"/>
    <p:sldId id="259" r:id="rId5"/>
    <p:sldId id="270" r:id="rId6"/>
    <p:sldId id="260" r:id="rId7"/>
    <p:sldId id="261" r:id="rId8"/>
    <p:sldId id="262" r:id="rId9"/>
    <p:sldId id="263" r:id="rId10"/>
    <p:sldId id="264" r:id="rId11"/>
    <p:sldId id="272" r:id="rId12"/>
    <p:sldId id="275" r:id="rId13"/>
    <p:sldId id="274" r:id="rId14"/>
    <p:sldId id="266" r:id="rId15"/>
    <p:sldId id="267" r:id="rId16"/>
    <p:sldId id="268" r:id="rId17"/>
    <p:sldId id="269" r:id="rId18"/>
    <p:sldId id="273" r:id="rId19"/>
    <p:sldId id="277"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20" name="عنصر نائب للتذييل 19"/>
          <p:cNvSpPr>
            <a:spLocks noGrp="1"/>
          </p:cNvSpPr>
          <p:nvPr>
            <p:ph type="ftr" sz="quarter" idx="11"/>
          </p:nvPr>
        </p:nvSpPr>
        <p:spPr/>
        <p:txBody>
          <a:bodyPr/>
          <a:lstStyle/>
          <a:p>
            <a:endParaRPr lang="ar-IQ"/>
          </a:p>
        </p:txBody>
      </p:sp>
      <p:sp>
        <p:nvSpPr>
          <p:cNvPr id="10" name="عنصر نائب لرقم الشريحة 9"/>
          <p:cNvSpPr>
            <a:spLocks noGrp="1"/>
          </p:cNvSpPr>
          <p:nvPr>
            <p:ph type="sldNum" sz="quarter" idx="12"/>
          </p:nvPr>
        </p:nvSpPr>
        <p:spPr/>
        <p:txBody>
          <a:bodyPr/>
          <a:lstStyle/>
          <a:p>
            <a:fld id="{414FB55E-00A1-4EEE-94D9-5360B78F994B}"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4FB55E-00A1-4EEE-94D9-5360B78F99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4FB55E-00A1-4EEE-94D9-5360B78F99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4FB55E-00A1-4EEE-94D9-5360B78F99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4FB55E-00A1-4EEE-94D9-5360B78F994B}"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14FB55E-00A1-4EEE-94D9-5360B78F99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14FB55E-00A1-4EEE-94D9-5360B78F994B}"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14FB55E-00A1-4EEE-94D9-5360B78F99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14FB55E-00A1-4EEE-94D9-5360B78F994B}"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14FB55E-00A1-4EEE-94D9-5360B78F99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3DDA85E-70D1-41D5-9AEA-C19956C8D966}" type="datetimeFigureOut">
              <a:rPr lang="ar-IQ" smtClean="0"/>
              <a:pPr/>
              <a:t>23/06/1440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14FB55E-00A1-4EEE-94D9-5360B78F994B}"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3DDA85E-70D1-41D5-9AEA-C19956C8D966}" type="datetimeFigureOut">
              <a:rPr lang="ar-IQ" smtClean="0"/>
              <a:pPr/>
              <a:t>23/06/1440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14FB55E-00A1-4EEE-94D9-5360B78F994B}"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404664"/>
            <a:ext cx="8316416" cy="5040560"/>
          </a:xfrm>
        </p:spPr>
        <p:txBody>
          <a:bodyPr>
            <a:normAutofit/>
          </a:bodyPr>
          <a:lstStyle/>
          <a:p>
            <a:pPr algn="ctr"/>
            <a:r>
              <a:rPr lang="en-US" sz="4900" b="1" i="1" dirty="0" smtClean="0">
                <a:solidFill>
                  <a:schemeClr val="tx1"/>
                </a:solidFill>
              </a:rPr>
              <a:t>Classification of Proteins</a:t>
            </a:r>
            <a:br>
              <a:rPr lang="en-US" sz="4900" b="1" i="1" dirty="0" smtClean="0">
                <a:solidFill>
                  <a:schemeClr val="tx1"/>
                </a:solidFill>
              </a:rPr>
            </a:br>
            <a:r>
              <a:rPr lang="en-US" sz="4900" b="1" i="1" dirty="0" smtClean="0">
                <a:solidFill>
                  <a:schemeClr val="tx1"/>
                </a:solidFill>
              </a:rPr>
              <a:t>By </a:t>
            </a:r>
            <a:br>
              <a:rPr lang="en-US" sz="4900" b="1" i="1" dirty="0" smtClean="0">
                <a:solidFill>
                  <a:schemeClr val="tx1"/>
                </a:solidFill>
              </a:rPr>
            </a:br>
            <a:r>
              <a:rPr lang="en-US" sz="4900" b="1" i="1" dirty="0" smtClean="0">
                <a:solidFill>
                  <a:schemeClr val="tx1"/>
                </a:solidFill>
              </a:rPr>
              <a:t>Professor </a:t>
            </a:r>
            <a:br>
              <a:rPr lang="en-US" sz="4900" b="1" i="1" dirty="0" smtClean="0">
                <a:solidFill>
                  <a:schemeClr val="tx1"/>
                </a:solidFill>
              </a:rPr>
            </a:br>
            <a:r>
              <a:rPr lang="en-US" sz="4900" b="1" i="1" dirty="0" smtClean="0">
                <a:solidFill>
                  <a:schemeClr val="tx1"/>
                </a:solidFill>
              </a:rPr>
              <a:t>Dr. Jamal Ahmed </a:t>
            </a:r>
            <a:r>
              <a:rPr lang="en-US" sz="4900" b="1" i="1" dirty="0" smtClean="0">
                <a:solidFill>
                  <a:schemeClr val="tx1"/>
                </a:solidFill>
              </a:rPr>
              <a:t/>
            </a:r>
            <a:br>
              <a:rPr lang="en-US" sz="4900" b="1" i="1" dirty="0" smtClean="0">
                <a:solidFill>
                  <a:schemeClr val="tx1"/>
                </a:solidFill>
              </a:rPr>
            </a:br>
            <a:r>
              <a:rPr lang="en-US" sz="4900" b="1" i="1" dirty="0" smtClean="0">
                <a:solidFill>
                  <a:schemeClr val="tx1"/>
                </a:solidFill>
              </a:rPr>
              <a:t>Abdel </a:t>
            </a:r>
            <a:r>
              <a:rPr lang="en-US" sz="4900" b="1" i="1" dirty="0" smtClean="0">
                <a:solidFill>
                  <a:schemeClr val="tx1"/>
                </a:solidFill>
              </a:rPr>
              <a:t>-Barry</a:t>
            </a:r>
            <a:r>
              <a:rPr lang="en-US" b="1" dirty="0" smtClean="0">
                <a:solidFill>
                  <a:schemeClr val="tx1"/>
                </a:solidFill>
              </a:rPr>
              <a:t/>
            </a:r>
            <a:br>
              <a:rPr lang="en-US" b="1" dirty="0" smtClean="0">
                <a:solidFill>
                  <a:schemeClr val="tx1"/>
                </a:solidFill>
              </a:rPr>
            </a:br>
            <a:endParaRPr lang="ar-IQ"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992" y="419226"/>
            <a:ext cx="8034096" cy="6034110"/>
          </a:xfrm>
        </p:spPr>
        <p:txBody>
          <a:bodyPr>
            <a:normAutofit/>
          </a:bodyPr>
          <a:lstStyle/>
          <a:p>
            <a:pPr marL="82296" indent="0" algn="l" rtl="0">
              <a:buNone/>
            </a:pPr>
            <a:r>
              <a:rPr lang="en-US" sz="2800" b="1" i="1" u="sng" dirty="0" smtClean="0">
                <a:latin typeface="+mj-lt"/>
              </a:rPr>
              <a:t>3. Determination by using Chemical Reagent</a:t>
            </a:r>
          </a:p>
          <a:p>
            <a:pPr marL="82296" indent="0" algn="l" rtl="0">
              <a:buNone/>
            </a:pPr>
            <a:endParaRPr lang="ar-IQ" sz="2400" dirty="0" smtClean="0">
              <a:latin typeface="+mj-lt"/>
            </a:endParaRPr>
          </a:p>
          <a:p>
            <a:pPr marL="82296" indent="0" algn="l" rtl="0">
              <a:buNone/>
            </a:pPr>
            <a:r>
              <a:rPr lang="en-US" dirty="0" smtClean="0"/>
              <a:t>  </a:t>
            </a:r>
          </a:p>
          <a:p>
            <a:pPr marL="82296" indent="0" algn="l" rtl="0">
              <a:buNone/>
            </a:pPr>
            <a:endParaRPr lang="en-US" dirty="0" smtClean="0"/>
          </a:p>
          <a:p>
            <a:pPr marL="82296" indent="0" algn="l" rtl="0">
              <a:buNone/>
            </a:pPr>
            <a:r>
              <a:rPr lang="en-US" dirty="0" smtClean="0"/>
              <a:t> </a:t>
            </a:r>
            <a:r>
              <a:rPr lang="en-US" sz="2400" i="1" dirty="0" smtClean="0"/>
              <a:t>This compound hydrolyze the carboxyl group of the peptide bond of Methionine converting the ( C – Terminal ) into (homo serine lactone), the number of fragments that can be produced depends on the number of present methionine.</a:t>
            </a:r>
          </a:p>
          <a:p>
            <a:pPr marL="82296" indent="0" algn="l" rtl="0">
              <a:buNone/>
            </a:pPr>
            <a:r>
              <a:rPr lang="en-US" i="1" dirty="0" smtClean="0"/>
              <a:t> </a:t>
            </a:r>
          </a:p>
          <a:p>
            <a:pPr marL="82296" indent="0" algn="l" rtl="0">
              <a:buNone/>
            </a:pPr>
            <a:r>
              <a:rPr lang="en-US" dirty="0" smtClean="0"/>
              <a:t>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9544" y="1290935"/>
            <a:ext cx="7632848" cy="5642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332656"/>
            <a:ext cx="7776864" cy="5693866"/>
          </a:xfrm>
          <a:prstGeom prst="rect">
            <a:avLst/>
          </a:prstGeom>
        </p:spPr>
        <p:txBody>
          <a:bodyPr wrap="square">
            <a:spAutoFit/>
          </a:bodyPr>
          <a:lstStyle/>
          <a:p>
            <a:pPr algn="l"/>
            <a:r>
              <a:rPr lang="en-US" sz="2800" b="1" i="1" u="sng" dirty="0"/>
              <a:t>Examples of Globular Protein:</a:t>
            </a:r>
          </a:p>
          <a:p>
            <a:pPr algn="l"/>
            <a:r>
              <a:rPr lang="en-US" sz="2400" dirty="0"/>
              <a:t> </a:t>
            </a:r>
          </a:p>
          <a:p>
            <a:pPr algn="l"/>
            <a:r>
              <a:rPr lang="en-US" sz="2400" b="1" i="1" u="sng" dirty="0"/>
              <a:t>1. Hemoglobin: </a:t>
            </a:r>
          </a:p>
          <a:p>
            <a:pPr algn="l"/>
            <a:r>
              <a:rPr lang="en-US" sz="2400" dirty="0"/>
              <a:t> </a:t>
            </a:r>
            <a:r>
              <a:rPr lang="en-US" sz="2400" dirty="0" smtClean="0"/>
              <a:t>  </a:t>
            </a:r>
            <a:r>
              <a:rPr lang="en-US" sz="2400" dirty="0"/>
              <a:t>(</a:t>
            </a:r>
            <a:r>
              <a:rPr lang="en-US" sz="2400" i="1" dirty="0"/>
              <a:t>The respiratory pigment of RBC). </a:t>
            </a:r>
            <a:endParaRPr lang="en-US" sz="2400" i="1" dirty="0" smtClean="0"/>
          </a:p>
          <a:p>
            <a:pPr algn="l"/>
            <a:r>
              <a:rPr lang="en-US" sz="2400" i="1" dirty="0" smtClean="0"/>
              <a:t>It </a:t>
            </a:r>
            <a:r>
              <a:rPr lang="en-US" sz="2400" i="1" dirty="0"/>
              <a:t>contains four polypeptide chains two of them are identical called [alpha 1 + alpha 2 ] and the other chains are [ beta 1 + beta 2 ] there is low interaction between the identical polypeptides, however the interaction between the different chains is high.</a:t>
            </a:r>
          </a:p>
          <a:p>
            <a:pPr algn="l"/>
            <a:r>
              <a:rPr lang="en-US" sz="2400" i="1" dirty="0"/>
              <a:t>   </a:t>
            </a:r>
            <a:endParaRPr lang="en-US" sz="2400" i="1" dirty="0" smtClean="0"/>
          </a:p>
          <a:p>
            <a:pPr algn="l"/>
            <a:r>
              <a:rPr lang="en-US" sz="2400" i="1" dirty="0" smtClean="0"/>
              <a:t> </a:t>
            </a:r>
            <a:r>
              <a:rPr lang="en-US" sz="2400" i="1" dirty="0"/>
              <a:t>The normal concentration of </a:t>
            </a:r>
            <a:r>
              <a:rPr lang="en-US" sz="2400" b="1" i="1" dirty="0"/>
              <a:t>Hb</a:t>
            </a:r>
            <a:r>
              <a:rPr lang="en-US" sz="2400" i="1" dirty="0"/>
              <a:t> in male (14 – 16 g/100ml)  and </a:t>
            </a:r>
            <a:r>
              <a:rPr lang="en-US" sz="2400" i="1" dirty="0" smtClean="0"/>
              <a:t>in female </a:t>
            </a:r>
            <a:r>
              <a:rPr lang="en-US" sz="2400" i="1" dirty="0"/>
              <a:t>(12 – 14 g/100ml).</a:t>
            </a:r>
          </a:p>
          <a:p>
            <a:pPr algn="l"/>
            <a:endParaRPr lang="en-US" sz="2400" i="1" dirty="0" smtClean="0"/>
          </a:p>
          <a:p>
            <a:pPr algn="l"/>
            <a:r>
              <a:rPr lang="en-US" sz="2400" i="1" dirty="0" smtClean="0"/>
              <a:t>It </a:t>
            </a:r>
            <a:r>
              <a:rPr lang="en-US" sz="2400" i="1" dirty="0"/>
              <a:t>is used to carry O2 from the lungs to the tissues and return CO2 from the tissues to the lungs.</a:t>
            </a:r>
          </a:p>
          <a:p>
            <a:pPr algn="l"/>
            <a:endParaRPr lang="en-US" sz="2400" dirty="0"/>
          </a:p>
        </p:txBody>
      </p:sp>
    </p:spTree>
    <p:extLst>
      <p:ext uri="{BB962C8B-B14F-4D97-AF65-F5344CB8AC3E}">
        <p14:creationId xmlns:p14="http://schemas.microsoft.com/office/powerpoint/2010/main" xmlns="" val="860495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88640"/>
            <a:ext cx="7632848" cy="5232202"/>
          </a:xfrm>
          <a:prstGeom prst="rect">
            <a:avLst/>
          </a:prstGeom>
        </p:spPr>
        <p:txBody>
          <a:bodyPr wrap="square">
            <a:spAutoFit/>
          </a:bodyPr>
          <a:lstStyle/>
          <a:p>
            <a:pPr algn="l"/>
            <a:r>
              <a:rPr lang="en-US" sz="2800" b="1" i="1" u="sng" dirty="0"/>
              <a:t>Hemoglobin contains two parts:</a:t>
            </a:r>
          </a:p>
          <a:p>
            <a:pPr algn="l"/>
            <a:r>
              <a:rPr lang="en-US" dirty="0"/>
              <a:t> </a:t>
            </a:r>
          </a:p>
          <a:p>
            <a:pPr algn="l"/>
            <a:r>
              <a:rPr lang="en-US" sz="2400" i="1" dirty="0"/>
              <a:t> </a:t>
            </a:r>
            <a:r>
              <a:rPr lang="en-US" sz="2400" i="1" dirty="0" smtClean="0"/>
              <a:t>Heme </a:t>
            </a:r>
            <a:r>
              <a:rPr lang="en-US" sz="2400" i="1" dirty="0"/>
              <a:t>= </a:t>
            </a:r>
            <a:r>
              <a:rPr lang="en-US" sz="2400" i="1" dirty="0" smtClean="0"/>
              <a:t>(Porphyrin </a:t>
            </a:r>
            <a:r>
              <a:rPr lang="en-US" sz="2400" i="1" dirty="0"/>
              <a:t>+ Iron), Globin = (Protein)</a:t>
            </a:r>
          </a:p>
          <a:p>
            <a:pPr algn="l"/>
            <a:r>
              <a:rPr lang="en-US" sz="2400" i="1" dirty="0"/>
              <a:t> In Fe+2 the </a:t>
            </a:r>
            <a:r>
              <a:rPr lang="en-US" sz="2400" i="1" dirty="0" smtClean="0"/>
              <a:t>porphyrin </a:t>
            </a:r>
            <a:r>
              <a:rPr lang="en-US" sz="2400" i="1" dirty="0"/>
              <a:t>is [ tetra </a:t>
            </a:r>
            <a:r>
              <a:rPr lang="en-US" sz="2400" i="1" dirty="0" smtClean="0"/>
              <a:t>pyrrole </a:t>
            </a:r>
            <a:r>
              <a:rPr lang="en-US" sz="2400" i="1" dirty="0"/>
              <a:t>], the normal </a:t>
            </a:r>
            <a:endParaRPr lang="en-US" sz="2400" i="1" dirty="0" smtClean="0"/>
          </a:p>
          <a:p>
            <a:pPr algn="l"/>
            <a:endParaRPr lang="en-US" sz="2400" i="1" dirty="0" smtClean="0"/>
          </a:p>
          <a:p>
            <a:pPr algn="l"/>
            <a:r>
              <a:rPr lang="en-US" sz="2400" i="1" dirty="0" smtClean="0"/>
              <a:t>Hemoglobin </a:t>
            </a:r>
            <a:r>
              <a:rPr lang="en-US" sz="2400" i="1" dirty="0"/>
              <a:t>is </a:t>
            </a:r>
            <a:r>
              <a:rPr lang="en-US" sz="2400" b="1" i="1" dirty="0"/>
              <a:t>(</a:t>
            </a:r>
            <a:r>
              <a:rPr lang="en-US" sz="2400" b="1" i="1" dirty="0" smtClean="0"/>
              <a:t>HbA</a:t>
            </a:r>
            <a:r>
              <a:rPr lang="en-US" sz="2400" b="1" i="1" dirty="0"/>
              <a:t>) </a:t>
            </a:r>
            <a:r>
              <a:rPr lang="en-US" sz="2400" i="1" dirty="0"/>
              <a:t>that contains (alpha 2 </a:t>
            </a:r>
            <a:r>
              <a:rPr lang="en-US" sz="2400" i="1" dirty="0" smtClean="0"/>
              <a:t>chains and </a:t>
            </a:r>
            <a:r>
              <a:rPr lang="en-US" sz="2400" i="1" dirty="0"/>
              <a:t>beta </a:t>
            </a:r>
            <a:r>
              <a:rPr lang="en-US" sz="2400" i="1" dirty="0" smtClean="0"/>
              <a:t>2chains) </a:t>
            </a:r>
            <a:r>
              <a:rPr lang="en-US" sz="2400" i="1" dirty="0"/>
              <a:t>when Fe of </a:t>
            </a:r>
            <a:r>
              <a:rPr lang="en-US" sz="2400" b="1" i="1" dirty="0" smtClean="0"/>
              <a:t>Hb </a:t>
            </a:r>
            <a:r>
              <a:rPr lang="en-US" sz="2400" i="1" dirty="0"/>
              <a:t>is oxidized, Fe+2 will be converted into Fe+3 giving </a:t>
            </a:r>
            <a:r>
              <a:rPr lang="en-US" sz="2400" i="1" dirty="0" smtClean="0"/>
              <a:t>(Met Hemoglobin) </a:t>
            </a:r>
            <a:r>
              <a:rPr lang="en-US" sz="2400" b="1" i="1" dirty="0"/>
              <a:t>(</a:t>
            </a:r>
            <a:r>
              <a:rPr lang="en-US" sz="2400" b="1" i="1" dirty="0" smtClean="0"/>
              <a:t>HbM</a:t>
            </a:r>
            <a:r>
              <a:rPr lang="en-US" sz="2400" b="1" i="1" dirty="0"/>
              <a:t>) </a:t>
            </a:r>
            <a:r>
              <a:rPr lang="en-US" sz="2400" i="1" dirty="0"/>
              <a:t>which is </a:t>
            </a:r>
            <a:r>
              <a:rPr lang="en-US" sz="2400" i="1" dirty="0" smtClean="0"/>
              <a:t>a toxic </a:t>
            </a:r>
            <a:r>
              <a:rPr lang="en-US" sz="2400" i="1" dirty="0"/>
              <a:t>and has </a:t>
            </a:r>
            <a:r>
              <a:rPr lang="en-US" sz="2400" i="1" dirty="0" smtClean="0"/>
              <a:t>low </a:t>
            </a:r>
            <a:r>
              <a:rPr lang="en-US" sz="2400" i="1" dirty="0"/>
              <a:t>ability to carry </a:t>
            </a:r>
            <a:r>
              <a:rPr lang="en-US" sz="2400" i="1" dirty="0" smtClean="0"/>
              <a:t>O2.</a:t>
            </a:r>
            <a:r>
              <a:rPr lang="en-US" sz="2400" i="1" dirty="0"/>
              <a:t> </a:t>
            </a:r>
          </a:p>
          <a:p>
            <a:pPr algn="l"/>
            <a:r>
              <a:rPr lang="en-US" sz="2400" i="1" dirty="0" smtClean="0"/>
              <a:t>  </a:t>
            </a:r>
          </a:p>
          <a:p>
            <a:pPr algn="l"/>
            <a:r>
              <a:rPr lang="en-US" sz="2400" b="1" i="1" dirty="0" err="1" smtClean="0"/>
              <a:t>HbS</a:t>
            </a:r>
            <a:r>
              <a:rPr lang="en-US" sz="2400" b="1" i="1" dirty="0" smtClean="0"/>
              <a:t> : </a:t>
            </a:r>
            <a:r>
              <a:rPr lang="en-US" sz="2400" i="1" dirty="0" smtClean="0"/>
              <a:t>In which in the  </a:t>
            </a:r>
            <a:r>
              <a:rPr lang="en-US" sz="2400" i="1" dirty="0"/>
              <a:t>beta – </a:t>
            </a:r>
            <a:r>
              <a:rPr lang="en-US" sz="2400" i="1" dirty="0" smtClean="0"/>
              <a:t>chain, </a:t>
            </a:r>
            <a:r>
              <a:rPr lang="en-US" sz="2400" i="1" dirty="0"/>
              <a:t>the Glutamic acid </a:t>
            </a:r>
            <a:r>
              <a:rPr lang="en-US" sz="2400" i="1" dirty="0" smtClean="0"/>
              <a:t>in the position number </a:t>
            </a:r>
            <a:r>
              <a:rPr lang="en-US" sz="2400" b="1" i="1" dirty="0" smtClean="0"/>
              <a:t>6</a:t>
            </a:r>
            <a:r>
              <a:rPr lang="en-US" sz="2400" i="1" dirty="0" smtClean="0"/>
              <a:t> is </a:t>
            </a:r>
            <a:r>
              <a:rPr lang="en-US" sz="2400" i="1" dirty="0"/>
              <a:t>replaced by Valine. </a:t>
            </a:r>
            <a:endParaRPr lang="en-US" sz="2400" i="1" dirty="0" smtClean="0"/>
          </a:p>
          <a:p>
            <a:pPr algn="l"/>
            <a:endParaRPr lang="en-US" sz="2400" i="1" dirty="0" smtClean="0"/>
          </a:p>
          <a:p>
            <a:pPr algn="l"/>
            <a:r>
              <a:rPr lang="en-US" sz="2400" i="1" dirty="0" smtClean="0"/>
              <a:t>The </a:t>
            </a:r>
            <a:r>
              <a:rPr lang="en-US" sz="2400" b="1" i="1" dirty="0"/>
              <a:t>HbSS</a:t>
            </a:r>
            <a:r>
              <a:rPr lang="en-US" sz="2400" i="1" dirty="0"/>
              <a:t> is homozygote, however </a:t>
            </a:r>
            <a:r>
              <a:rPr lang="en-US" sz="2400" b="1" i="1" dirty="0"/>
              <a:t>HbAS</a:t>
            </a:r>
            <a:r>
              <a:rPr lang="en-US" sz="2400" i="1" dirty="0"/>
              <a:t> is </a:t>
            </a:r>
            <a:r>
              <a:rPr lang="en-US" sz="2400" i="1" dirty="0" smtClean="0"/>
              <a:t>heterozygote.</a:t>
            </a:r>
            <a:endParaRPr lang="en-US" sz="2400" i="1" dirty="0"/>
          </a:p>
        </p:txBody>
      </p:sp>
    </p:spTree>
    <p:extLst>
      <p:ext uri="{BB962C8B-B14F-4D97-AF65-F5344CB8AC3E}">
        <p14:creationId xmlns:p14="http://schemas.microsoft.com/office/powerpoint/2010/main" xmlns="" val="496120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88640"/>
            <a:ext cx="7776864" cy="5016758"/>
          </a:xfrm>
          <a:prstGeom prst="rect">
            <a:avLst/>
          </a:prstGeom>
        </p:spPr>
        <p:txBody>
          <a:bodyPr wrap="square">
            <a:spAutoFit/>
          </a:bodyPr>
          <a:lstStyle/>
          <a:p>
            <a:pPr algn="l"/>
            <a:r>
              <a:rPr lang="en-US" sz="3200" b="1" i="1" u="sng" dirty="0"/>
              <a:t>2. Insulin:</a:t>
            </a:r>
          </a:p>
          <a:p>
            <a:pPr algn="l"/>
            <a:r>
              <a:rPr lang="en-US" sz="2400" i="1" dirty="0" smtClean="0"/>
              <a:t>  </a:t>
            </a:r>
            <a:r>
              <a:rPr lang="en-US" sz="2400" i="1" dirty="0"/>
              <a:t>It is a protein of polypeptides synthesized </a:t>
            </a:r>
            <a:r>
              <a:rPr lang="en-US" sz="2400" i="1" dirty="0" smtClean="0"/>
              <a:t>as </a:t>
            </a:r>
            <a:r>
              <a:rPr lang="en-US" sz="2400" i="1" dirty="0"/>
              <a:t>pre – pro – insulin as a bulk molecule as a (precursor) which </a:t>
            </a:r>
            <a:r>
              <a:rPr lang="en-US" sz="2400" i="1" dirty="0" smtClean="0"/>
              <a:t>is biologically </a:t>
            </a:r>
            <a:r>
              <a:rPr lang="en-US" sz="2400" i="1" dirty="0"/>
              <a:t>inactive.</a:t>
            </a:r>
          </a:p>
          <a:p>
            <a:pPr algn="l"/>
            <a:r>
              <a:rPr lang="en-US" sz="2400" b="1" i="1" dirty="0"/>
              <a:t>  </a:t>
            </a:r>
            <a:endParaRPr lang="en-US" sz="2400" b="1" i="1" dirty="0" smtClean="0"/>
          </a:p>
          <a:p>
            <a:pPr algn="l"/>
            <a:r>
              <a:rPr lang="en-US" sz="2400" b="1" i="1" u="sng" dirty="0" smtClean="0"/>
              <a:t>Pre</a:t>
            </a:r>
            <a:r>
              <a:rPr lang="en-US" sz="2400" b="1" i="1" dirty="0" smtClean="0"/>
              <a:t> </a:t>
            </a:r>
            <a:r>
              <a:rPr lang="en-US" sz="2400" i="1" dirty="0"/>
              <a:t>is used as leader directing the molecules in the Endoplasmic </a:t>
            </a:r>
            <a:r>
              <a:rPr lang="en-US" sz="2400" i="1" dirty="0" smtClean="0"/>
              <a:t>Reticulum, how ever </a:t>
            </a:r>
            <a:r>
              <a:rPr lang="en-US" sz="2400" i="1" dirty="0"/>
              <a:t>the presence (pro – insulin) which is stored in (beta cells) and released under stimulation to give C – peptide and active Insulin</a:t>
            </a:r>
            <a:r>
              <a:rPr lang="en-US" sz="2400" i="1" dirty="0" smtClean="0"/>
              <a:t>.</a:t>
            </a:r>
          </a:p>
          <a:p>
            <a:pPr algn="l"/>
            <a:r>
              <a:rPr lang="en-US" sz="2400" i="1" dirty="0" smtClean="0"/>
              <a:t> Insulin contain  51 amino acids present in two chains:</a:t>
            </a:r>
          </a:p>
          <a:p>
            <a:pPr algn="l"/>
            <a:r>
              <a:rPr lang="en-US" sz="2400" i="1" dirty="0"/>
              <a:t> </a:t>
            </a:r>
          </a:p>
          <a:p>
            <a:pPr algn="l"/>
            <a:endParaRPr lang="en-US" sz="2400" i="1" dirty="0"/>
          </a:p>
          <a:p>
            <a:pPr algn="l"/>
            <a:r>
              <a:rPr lang="en-US" sz="2400" i="1" dirty="0"/>
              <a:t>Chain A:  21 amino acids having Glycine in the N – terminal.</a:t>
            </a:r>
          </a:p>
          <a:p>
            <a:pPr algn="l"/>
            <a:r>
              <a:rPr lang="en-US" sz="2400" i="1" dirty="0"/>
              <a:t>Chain B: </a:t>
            </a:r>
            <a:r>
              <a:rPr lang="en-US" sz="2400" i="1" dirty="0" smtClean="0"/>
              <a:t> 30 </a:t>
            </a:r>
            <a:r>
              <a:rPr lang="en-US" sz="2400" i="1" dirty="0"/>
              <a:t>amino acids having Phenyl Alanine in the </a:t>
            </a:r>
            <a:r>
              <a:rPr lang="en-US" sz="2400" i="1" dirty="0" smtClean="0"/>
              <a:t>N–terminal</a:t>
            </a:r>
            <a:r>
              <a:rPr lang="en-US" sz="2400" i="1" dirty="0"/>
              <a:t>.</a:t>
            </a:r>
          </a:p>
        </p:txBody>
      </p:sp>
    </p:spTree>
    <p:extLst>
      <p:ext uri="{BB962C8B-B14F-4D97-AF65-F5344CB8AC3E}">
        <p14:creationId xmlns:p14="http://schemas.microsoft.com/office/powerpoint/2010/main" xmlns="" val="675053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93344" y="260648"/>
            <a:ext cx="7498080" cy="1143000"/>
          </a:xfrm>
        </p:spPr>
        <p:txBody>
          <a:bodyPr>
            <a:noAutofit/>
          </a:bodyPr>
          <a:lstStyle/>
          <a:p>
            <a:r>
              <a:rPr lang="en-US" sz="3600" b="1" i="1" u="sng" dirty="0" smtClean="0">
                <a:solidFill>
                  <a:schemeClr val="tx1"/>
                </a:solidFill>
                <a:effectLst/>
              </a:rPr>
              <a:t>The primary structure is:</a:t>
            </a:r>
            <a:r>
              <a:rPr lang="en-US" sz="3600" b="1" i="1" u="sng" dirty="0" smtClean="0">
                <a:effectLst/>
              </a:rPr>
              <a:t/>
            </a:r>
            <a:br>
              <a:rPr lang="en-US" sz="3600" b="1" i="1" u="sng" dirty="0" smtClean="0">
                <a:effectLst/>
              </a:rPr>
            </a:br>
            <a:endParaRPr lang="ar-IQ" sz="3600" b="1" i="1" u="sng" dirty="0">
              <a:effectLst/>
            </a:endParaRPr>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80" y="1700808"/>
            <a:ext cx="6840760" cy="1944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مستطيل 3"/>
          <p:cNvSpPr/>
          <p:nvPr/>
        </p:nvSpPr>
        <p:spPr>
          <a:xfrm>
            <a:off x="1187624" y="4149080"/>
            <a:ext cx="7560840" cy="1200329"/>
          </a:xfrm>
          <a:prstGeom prst="rect">
            <a:avLst/>
          </a:prstGeom>
        </p:spPr>
        <p:txBody>
          <a:bodyPr wrap="square">
            <a:spAutoFit/>
          </a:bodyPr>
          <a:lstStyle/>
          <a:p>
            <a:pPr algn="l"/>
            <a:r>
              <a:rPr lang="en-US" sz="2400" i="1" dirty="0"/>
              <a:t>Under acidic medium in the stomach the S – S bond is hydrolyzed, the 2 linked chains are being freed now: </a:t>
            </a:r>
            <a:endParaRPr lang="en-US" sz="2400" i="1" dirty="0" smtClean="0"/>
          </a:p>
          <a:p>
            <a:pPr algn="l"/>
            <a:r>
              <a:rPr lang="en-US" sz="2400" i="1" dirty="0" smtClean="0"/>
              <a:t>Chain </a:t>
            </a:r>
            <a:r>
              <a:rPr lang="en-US" sz="2400" i="1" dirty="0"/>
              <a:t>A and Chain B lose their biological activity. </a:t>
            </a:r>
            <a:endParaRPr lang="ar-IQ" sz="24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285728"/>
            <a:ext cx="7962088" cy="5962672"/>
          </a:xfrm>
        </p:spPr>
        <p:txBody>
          <a:bodyPr>
            <a:normAutofit/>
          </a:bodyPr>
          <a:lstStyle/>
          <a:p>
            <a:pPr marL="82296" indent="0" algn="l" rtl="0">
              <a:buNone/>
            </a:pPr>
            <a:r>
              <a:rPr lang="en-US" sz="2600" dirty="0" smtClean="0"/>
              <a:t> </a:t>
            </a:r>
            <a:r>
              <a:rPr lang="en-US" b="1" i="1" u="sng" dirty="0" smtClean="0"/>
              <a:t>3.Albumin</a:t>
            </a:r>
            <a:r>
              <a:rPr lang="en-US" i="1" u="sng" dirty="0" smtClean="0"/>
              <a:t>:</a:t>
            </a:r>
          </a:p>
          <a:p>
            <a:pPr marL="82296" indent="0" algn="l" rtl="0">
              <a:buNone/>
            </a:pPr>
            <a:r>
              <a:rPr lang="en-US" dirty="0" smtClean="0"/>
              <a:t>     </a:t>
            </a:r>
            <a:r>
              <a:rPr lang="en-US" sz="2400" i="1" dirty="0" smtClean="0"/>
              <a:t>The most abundant protein in blood plasma is Albumin, it is formed in the liver and it's molecular weight is 65000, it's half age is 20 days.</a:t>
            </a:r>
          </a:p>
          <a:p>
            <a:pPr marL="82296" indent="0" algn="l" rtl="0">
              <a:buNone/>
            </a:pPr>
            <a:r>
              <a:rPr lang="en-US" dirty="0" smtClean="0"/>
              <a:t>  </a:t>
            </a:r>
          </a:p>
          <a:p>
            <a:pPr marL="82296" indent="0" algn="l" rtl="0">
              <a:buNone/>
            </a:pPr>
            <a:r>
              <a:rPr lang="en-US" sz="2800" b="1" i="1" u="sng" dirty="0" smtClean="0"/>
              <a:t>Used in:</a:t>
            </a:r>
          </a:p>
          <a:p>
            <a:pPr marL="82296" indent="0" algn="l" rtl="0">
              <a:buNone/>
            </a:pPr>
            <a:r>
              <a:rPr lang="en-US" dirty="0" smtClean="0"/>
              <a:t> </a:t>
            </a:r>
            <a:r>
              <a:rPr lang="en-US" sz="2400" i="1" dirty="0" smtClean="0"/>
              <a:t>A. Maintaining the osmotic pressure.</a:t>
            </a:r>
          </a:p>
          <a:p>
            <a:pPr marL="82296" indent="0" algn="l" rtl="0">
              <a:buNone/>
            </a:pPr>
            <a:r>
              <a:rPr lang="en-US" sz="2400" i="1" dirty="0" smtClean="0"/>
              <a:t> </a:t>
            </a:r>
          </a:p>
          <a:p>
            <a:pPr marL="82296" indent="0" algn="l" rtl="0">
              <a:buNone/>
            </a:pPr>
            <a:r>
              <a:rPr lang="en-US" sz="2400" i="1" dirty="0" smtClean="0"/>
              <a:t> B. Redistribution of intestinal fluid.</a:t>
            </a:r>
          </a:p>
          <a:p>
            <a:pPr marL="82296" indent="0" algn="l" rtl="0">
              <a:buNone/>
            </a:pPr>
            <a:endParaRPr lang="en-US" sz="2400" i="1" dirty="0" smtClean="0"/>
          </a:p>
          <a:p>
            <a:pPr marL="82296" indent="0" algn="l" rtl="0">
              <a:buNone/>
            </a:pPr>
            <a:r>
              <a:rPr lang="en-US" sz="2400" i="1" dirty="0" smtClean="0"/>
              <a:t> C. Good transport of waste insoluble compounds.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9672" y="4075330"/>
            <a:ext cx="6696744" cy="2305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مستطيل 3"/>
          <p:cNvSpPr/>
          <p:nvPr/>
        </p:nvSpPr>
        <p:spPr>
          <a:xfrm>
            <a:off x="1043608" y="289679"/>
            <a:ext cx="7848872" cy="3847207"/>
          </a:xfrm>
          <a:prstGeom prst="rect">
            <a:avLst/>
          </a:prstGeom>
        </p:spPr>
        <p:txBody>
          <a:bodyPr wrap="square">
            <a:spAutoFit/>
          </a:bodyPr>
          <a:lstStyle/>
          <a:p>
            <a:pPr algn="l"/>
            <a:r>
              <a:rPr lang="en-US" sz="2800" b="1" i="1" u="sng" dirty="0"/>
              <a:t>4. Globulin</a:t>
            </a:r>
            <a:r>
              <a:rPr lang="en-US" sz="2400" b="1" i="1" u="sng" dirty="0"/>
              <a:t>:</a:t>
            </a:r>
          </a:p>
          <a:p>
            <a:pPr algn="l"/>
            <a:r>
              <a:rPr lang="en-US" sz="2400" dirty="0"/>
              <a:t>   </a:t>
            </a:r>
            <a:r>
              <a:rPr lang="en-US" sz="2400" i="1" dirty="0"/>
              <a:t>It is used to protect the body against microorganisms, it's antibody synthesized in (Beta Lymphocytes), and it is of five classes:</a:t>
            </a:r>
          </a:p>
          <a:p>
            <a:pPr algn="l"/>
            <a:r>
              <a:rPr lang="en-US" sz="2400" i="1" dirty="0"/>
              <a:t>[ IgA + </a:t>
            </a:r>
            <a:r>
              <a:rPr lang="en-US" sz="2400" i="1" dirty="0" err="1"/>
              <a:t>IgM</a:t>
            </a:r>
            <a:r>
              <a:rPr lang="en-US" sz="2400" i="1" dirty="0"/>
              <a:t> + </a:t>
            </a:r>
            <a:r>
              <a:rPr lang="en-US" sz="2400" i="1" dirty="0" err="1"/>
              <a:t>IgG</a:t>
            </a:r>
            <a:r>
              <a:rPr lang="en-US" sz="2400" i="1" dirty="0"/>
              <a:t> + </a:t>
            </a:r>
            <a:r>
              <a:rPr lang="en-US" sz="2400" i="1" dirty="0" err="1"/>
              <a:t>IgD</a:t>
            </a:r>
            <a:r>
              <a:rPr lang="en-US" sz="2400" i="1" dirty="0"/>
              <a:t> + </a:t>
            </a:r>
            <a:r>
              <a:rPr lang="en-US" sz="2400" i="1" dirty="0" err="1"/>
              <a:t>IgE</a:t>
            </a:r>
            <a:r>
              <a:rPr lang="en-US" sz="2400" i="1" dirty="0"/>
              <a:t> ]</a:t>
            </a:r>
          </a:p>
          <a:p>
            <a:pPr algn="l"/>
            <a:r>
              <a:rPr lang="en-US" sz="2400" i="1" dirty="0"/>
              <a:t>     The antibody has the Y shape and has 4 polypeptides: 2 of them are called heavy chains (H) and 2 of them are called light chains (L).</a:t>
            </a:r>
          </a:p>
          <a:p>
            <a:pPr algn="l"/>
            <a:r>
              <a:rPr lang="en-US" sz="2400" i="1" dirty="0"/>
              <a:t>Which link to each other by a number of disulphide bond</a:t>
            </a:r>
            <a:r>
              <a:rPr lang="en-US" sz="2400" dirty="0"/>
              <a:t>.</a:t>
            </a:r>
          </a:p>
          <a:p>
            <a:pPr algn="l"/>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88640"/>
            <a:ext cx="7818072" cy="6059760"/>
          </a:xfrm>
        </p:spPr>
        <p:txBody>
          <a:bodyPr>
            <a:normAutofit fontScale="32500" lnSpcReduction="20000"/>
          </a:bodyPr>
          <a:lstStyle/>
          <a:p>
            <a:pPr>
              <a:buNone/>
            </a:pPr>
            <a:r>
              <a:rPr lang="en-US" dirty="0" smtClean="0"/>
              <a:t> </a:t>
            </a:r>
          </a:p>
          <a:p>
            <a:pPr marL="82296" indent="0" algn="l" rtl="0">
              <a:buNone/>
            </a:pPr>
            <a:r>
              <a:rPr lang="en-US" sz="5900" b="1" dirty="0" smtClean="0"/>
              <a:t> </a:t>
            </a:r>
            <a:r>
              <a:rPr lang="en-US" sz="11200" b="1" i="1" u="sng" dirty="0" smtClean="0"/>
              <a:t>Examples of Fibrous Protein:</a:t>
            </a:r>
          </a:p>
          <a:p>
            <a:pPr marL="82296" indent="0" algn="l" rtl="0">
              <a:buNone/>
            </a:pPr>
            <a:r>
              <a:rPr lang="en-US" sz="5100" dirty="0" smtClean="0"/>
              <a:t> </a:t>
            </a:r>
            <a:r>
              <a:rPr lang="en-US" sz="8000" b="1" i="1" u="sng" dirty="0" smtClean="0"/>
              <a:t>1. Collagen:</a:t>
            </a:r>
          </a:p>
          <a:p>
            <a:pPr marL="82296" indent="0" algn="l" rtl="0">
              <a:buNone/>
            </a:pPr>
            <a:r>
              <a:rPr lang="en-US" b="1" dirty="0" smtClean="0"/>
              <a:t>       </a:t>
            </a:r>
            <a:r>
              <a:rPr lang="en-US" sz="6400" i="1" dirty="0" smtClean="0"/>
              <a:t>It is the major type of fibrous proteins of extra cellular C.T of higher animals consist of three polypeptide chains linked covalently to form a triple helix chain.</a:t>
            </a:r>
          </a:p>
          <a:p>
            <a:pPr marL="82296" indent="0" algn="l" rtl="0">
              <a:buNone/>
            </a:pPr>
            <a:endParaRPr lang="en-US" sz="6400" i="1" dirty="0" smtClean="0"/>
          </a:p>
          <a:p>
            <a:pPr marL="82296" indent="0" algn="l" rtl="0">
              <a:buNone/>
            </a:pPr>
            <a:r>
              <a:rPr lang="en-US" sz="6400" i="1" dirty="0" smtClean="0"/>
              <a:t>Collagen represents 25% of total proteins, It contains 35% Glycine + 11% Alanine + 12% Proline + 9% 4 – hydroxyl – Proline.</a:t>
            </a:r>
          </a:p>
          <a:p>
            <a:pPr marL="82296" indent="0" algn="l" rtl="0">
              <a:buNone/>
            </a:pPr>
            <a:endParaRPr lang="en-US" sz="6400" dirty="0" smtClean="0"/>
          </a:p>
          <a:p>
            <a:pPr marL="82296" indent="0" algn="l" rtl="0">
              <a:buNone/>
            </a:pPr>
            <a:r>
              <a:rPr lang="en-US" sz="8600" b="1" i="1" u="sng" dirty="0" smtClean="0"/>
              <a:t>2.Keratin:</a:t>
            </a:r>
          </a:p>
          <a:p>
            <a:pPr marL="82296" indent="0" algn="l" rtl="0">
              <a:buNone/>
            </a:pPr>
            <a:r>
              <a:rPr lang="en-US" sz="6400" dirty="0" smtClean="0"/>
              <a:t>    </a:t>
            </a:r>
            <a:r>
              <a:rPr lang="en-US" sz="6400" i="1" dirty="0" smtClean="0"/>
              <a:t>It is the protein of hair and nails, there are </a:t>
            </a:r>
            <a:r>
              <a:rPr lang="en-US" sz="7200" i="1" dirty="0" smtClean="0"/>
              <a:t>two types </a:t>
            </a:r>
            <a:r>
              <a:rPr lang="en-US" sz="6400" i="1" dirty="0" smtClean="0"/>
              <a:t>of Keratin:</a:t>
            </a:r>
          </a:p>
          <a:p>
            <a:pPr marL="82296" indent="0" algn="l" rtl="0">
              <a:buNone/>
            </a:pPr>
            <a:r>
              <a:rPr lang="en-US" sz="7200" dirty="0" smtClean="0"/>
              <a:t> </a:t>
            </a:r>
          </a:p>
          <a:p>
            <a:pPr marL="82296" indent="0" algn="l" rtl="0">
              <a:buNone/>
            </a:pPr>
            <a:r>
              <a:rPr lang="en-US" sz="7200" dirty="0" smtClean="0"/>
              <a:t>  </a:t>
            </a:r>
            <a:r>
              <a:rPr lang="en-US" sz="7200" b="1" i="1" u="sng" dirty="0" smtClean="0"/>
              <a:t>A. Alpha Keratin</a:t>
            </a:r>
            <a:r>
              <a:rPr lang="en-US" sz="6400" i="1" dirty="0" smtClean="0"/>
              <a:t>:  Rich in Cysteine residue and contains many disulphide bonds.</a:t>
            </a:r>
          </a:p>
          <a:p>
            <a:pPr marL="82296" indent="0" algn="l" rtl="0">
              <a:buNone/>
            </a:pPr>
            <a:r>
              <a:rPr lang="en-US" sz="7200" dirty="0" smtClean="0"/>
              <a:t>  </a:t>
            </a:r>
          </a:p>
          <a:p>
            <a:pPr marL="82296" indent="0" algn="l" rtl="0">
              <a:buNone/>
            </a:pPr>
            <a:r>
              <a:rPr lang="en-US" sz="7200" dirty="0" smtClean="0"/>
              <a:t> </a:t>
            </a:r>
            <a:r>
              <a:rPr lang="en-US" sz="7200" b="1" i="1" u="sng" dirty="0" smtClean="0"/>
              <a:t>B .Beta Keratin</a:t>
            </a:r>
            <a:r>
              <a:rPr lang="en-US" sz="6400" i="1" dirty="0" smtClean="0"/>
              <a:t>:  No Cysteine but rich in amino acids with small side chains such as (Alanine, Glycine, Serine), normally stabilized by (H) Bonds.</a:t>
            </a:r>
          </a:p>
          <a:p>
            <a:pPr algn="l" rtl="0"/>
            <a:endParaRPr lang="ar-IQ" sz="6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332656"/>
            <a:ext cx="7776864" cy="6494085"/>
          </a:xfrm>
          <a:prstGeom prst="rect">
            <a:avLst/>
          </a:prstGeom>
        </p:spPr>
        <p:txBody>
          <a:bodyPr wrap="square">
            <a:spAutoFit/>
          </a:bodyPr>
          <a:lstStyle/>
          <a:p>
            <a:pPr algn="l"/>
            <a:r>
              <a:rPr lang="en-US" sz="2400" dirty="0"/>
              <a:t> </a:t>
            </a:r>
            <a:r>
              <a:rPr lang="en-US" sz="3200" b="1" i="1" u="sng" dirty="0"/>
              <a:t>Denaturation</a:t>
            </a:r>
          </a:p>
          <a:p>
            <a:pPr algn="l"/>
            <a:r>
              <a:rPr lang="en-US" sz="2400" dirty="0"/>
              <a:t>    </a:t>
            </a:r>
            <a:r>
              <a:rPr lang="en-US" sz="2400" i="1" dirty="0" smtClean="0"/>
              <a:t>Many </a:t>
            </a:r>
            <a:r>
              <a:rPr lang="en-US" sz="2400" i="1" dirty="0"/>
              <a:t>proteins return to their biological activity only with very limited temperature and </a:t>
            </a:r>
            <a:r>
              <a:rPr lang="en-US" sz="2400" i="1" dirty="0" err="1" smtClean="0"/>
              <a:t>pH</a:t>
            </a:r>
            <a:r>
              <a:rPr lang="en-US" sz="2400" i="1" dirty="0" err="1"/>
              <a:t>.</a:t>
            </a:r>
            <a:endParaRPr lang="en-US" sz="2400" i="1" dirty="0"/>
          </a:p>
          <a:p>
            <a:pPr algn="l"/>
            <a:r>
              <a:rPr lang="en-US" sz="2400" i="1" dirty="0"/>
              <a:t>     </a:t>
            </a:r>
            <a:endParaRPr lang="en-US" sz="2400" i="1" dirty="0" smtClean="0"/>
          </a:p>
          <a:p>
            <a:pPr algn="l"/>
            <a:r>
              <a:rPr lang="en-US" sz="2400" i="1" dirty="0" smtClean="0"/>
              <a:t> </a:t>
            </a:r>
            <a:r>
              <a:rPr lang="en-US" sz="2400" i="1" dirty="0"/>
              <a:t>Exposing of the soluble globular protein to extremely high of pH and temperature for short period cause denaturation and the protein lose it's biological activity.</a:t>
            </a:r>
          </a:p>
          <a:p>
            <a:pPr algn="l"/>
            <a:endParaRPr lang="en-US" sz="2400" i="1" dirty="0" smtClean="0"/>
          </a:p>
          <a:p>
            <a:pPr algn="l"/>
            <a:r>
              <a:rPr lang="en-US" sz="2400" i="1" dirty="0" smtClean="0"/>
              <a:t>damages </a:t>
            </a:r>
            <a:r>
              <a:rPr lang="en-US" sz="2400" i="1" dirty="0"/>
              <a:t>the quartic, tertiary, secondary structure but not the primary and become   less soluble.</a:t>
            </a:r>
          </a:p>
          <a:p>
            <a:pPr algn="l"/>
            <a:r>
              <a:rPr lang="en-US" sz="2400" i="1" dirty="0"/>
              <a:t> </a:t>
            </a:r>
            <a:endParaRPr lang="en-US" sz="2400" i="1" dirty="0" smtClean="0"/>
          </a:p>
          <a:p>
            <a:pPr algn="l"/>
            <a:r>
              <a:rPr lang="en-US" sz="2400" i="1" dirty="0" smtClean="0"/>
              <a:t>   </a:t>
            </a:r>
            <a:r>
              <a:rPr lang="en-US" sz="2400" i="1" dirty="0"/>
              <a:t>Denaturation may be either reversible or irreversible, the reversible denaturation of protein [that the protein gain it's biological activity], however the irreversible even when the pH or temperature return to it's original value, and this gives an explanation why the body temperature should not be more than 37oC</a:t>
            </a:r>
            <a:r>
              <a:rPr lang="en-US" sz="2400" dirty="0"/>
              <a:t>.</a:t>
            </a:r>
            <a:endParaRPr lang="ar-IQ" sz="2400" dirty="0"/>
          </a:p>
        </p:txBody>
      </p:sp>
    </p:spTree>
    <p:extLst>
      <p:ext uri="{BB962C8B-B14F-4D97-AF65-F5344CB8AC3E}">
        <p14:creationId xmlns:p14="http://schemas.microsoft.com/office/powerpoint/2010/main" xmlns="" val="551102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endParaRPr lang="en-US" smtClean="0"/>
          </a:p>
        </p:txBody>
      </p:sp>
      <p:pic>
        <p:nvPicPr>
          <p:cNvPr id="68611" name="Picture 2"/>
          <p:cNvPicPr>
            <a:picLocks noGrp="1" noChangeAspect="1" noChangeArrowheads="1"/>
          </p:cNvPicPr>
          <p:nvPr>
            <p:ph idx="1"/>
          </p:nvPr>
        </p:nvPicPr>
        <p:blipFill>
          <a:blip r:embed="rId2" cstate="print"/>
          <a:srcRect/>
          <a:stretch>
            <a:fillRect/>
          </a:stretch>
        </p:blipFill>
        <p:spPr>
          <a:xfrm>
            <a:off x="0" y="0"/>
            <a:ext cx="9144000" cy="6958013"/>
          </a:xfrm>
          <a:noFill/>
        </p:spPr>
      </p:pic>
      <p:sp>
        <p:nvSpPr>
          <p:cNvPr id="4" name="Slide Number Placeholder 3"/>
          <p:cNvSpPr>
            <a:spLocks noGrp="1"/>
          </p:cNvSpPr>
          <p:nvPr>
            <p:ph type="sldNum" sz="quarter" idx="4294967295"/>
          </p:nvPr>
        </p:nvSpPr>
        <p:spPr>
          <a:xfrm>
            <a:off x="6251448" y="6556248"/>
            <a:ext cx="588336" cy="228600"/>
          </a:xfrm>
          <a:prstGeom prst="rect">
            <a:avLst/>
          </a:prstGeom>
        </p:spPr>
        <p:txBody>
          <a:bodyPr/>
          <a:lstStyle/>
          <a:p>
            <a:pPr>
              <a:defRPr/>
            </a:pPr>
            <a:fld id="{B7F46C13-B6F1-4DAE-B837-1FB7AFBE8B6C}" type="slidenum">
              <a:rPr lang="ar-SA"/>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260648"/>
            <a:ext cx="7776864" cy="5891234"/>
          </a:xfrm>
        </p:spPr>
        <p:txBody>
          <a:bodyPr>
            <a:normAutofit fontScale="70000" lnSpcReduction="20000"/>
          </a:bodyPr>
          <a:lstStyle/>
          <a:p>
            <a:pPr marL="82296" indent="0" algn="l" rtl="0">
              <a:buNone/>
            </a:pPr>
            <a:r>
              <a:rPr lang="en-US" sz="3800" b="1" i="1" u="sng" dirty="0" smtClean="0"/>
              <a:t>On the other hand proteins can be classified based on [structure] into 4 types:</a:t>
            </a:r>
            <a:endParaRPr lang="en-US" sz="3800" i="1" u="sng" dirty="0" smtClean="0"/>
          </a:p>
          <a:p>
            <a:pPr marL="82296" indent="0" algn="l" rtl="0">
              <a:buNone/>
            </a:pPr>
            <a:r>
              <a:rPr lang="en-US" sz="3800" b="1" dirty="0" smtClean="0"/>
              <a:t> </a:t>
            </a:r>
            <a:endParaRPr lang="en-US" sz="3800" dirty="0" smtClean="0"/>
          </a:p>
          <a:p>
            <a:pPr marL="82296" indent="0" algn="l" rtl="0">
              <a:buNone/>
            </a:pPr>
            <a:r>
              <a:rPr lang="en-US" sz="4500" b="1" i="1" u="sng" dirty="0" smtClean="0"/>
              <a:t>1. Primary Structure: </a:t>
            </a:r>
          </a:p>
          <a:p>
            <a:pPr marL="82296" indent="0" algn="l" rtl="0">
              <a:buNone/>
            </a:pPr>
            <a:r>
              <a:rPr lang="en-US" sz="3800" b="1" i="1" dirty="0" smtClean="0"/>
              <a:t>     </a:t>
            </a:r>
            <a:r>
              <a:rPr lang="en-US" sz="3800" i="1" dirty="0" smtClean="0"/>
              <a:t>Prefers the covalent bond [peptide bond] and S – S bond (Cysteine + Cysteine) and the sequence of Amino Acids. </a:t>
            </a:r>
          </a:p>
          <a:p>
            <a:pPr marL="82296" indent="0" algn="l" rtl="0">
              <a:buNone/>
            </a:pPr>
            <a:endParaRPr lang="en-US" sz="3800" dirty="0" smtClean="0"/>
          </a:p>
          <a:p>
            <a:pPr marL="82296" indent="0" algn="l" rtl="0">
              <a:buNone/>
            </a:pPr>
            <a:r>
              <a:rPr lang="en-US" sz="4500" b="1" i="1" u="sng" dirty="0" smtClean="0"/>
              <a:t>2. Secondary Structure: </a:t>
            </a:r>
          </a:p>
          <a:p>
            <a:pPr marL="82296" indent="0" algn="l" rtl="0">
              <a:buNone/>
            </a:pPr>
            <a:r>
              <a:rPr lang="en-US" sz="3800" i="1" dirty="0" smtClean="0"/>
              <a:t>   Prefers the interaction,  attraction or repletion between R – group of the amino acids (The H bond) and the acid base group.</a:t>
            </a:r>
            <a:r>
              <a:rPr lang="en-US" sz="3800" b="1" i="1" dirty="0" smtClean="0"/>
              <a:t> </a:t>
            </a:r>
            <a:endParaRPr lang="en-US" sz="3800" i="1" dirty="0" smtClean="0"/>
          </a:p>
          <a:p>
            <a:pPr marL="82296" indent="0" algn="l" rtl="0">
              <a:buNone/>
            </a:pPr>
            <a:r>
              <a:rPr lang="en-US" sz="3800" b="1" i="1" dirty="0" smtClean="0"/>
              <a:t>      </a:t>
            </a:r>
            <a:r>
              <a:rPr lang="en-US" sz="3800" i="1" dirty="0" smtClean="0"/>
              <a:t>Folding of polypeptide chains along it's long axis.</a:t>
            </a:r>
          </a:p>
          <a:p>
            <a:pPr marL="82296" indent="0" algn="l" rtl="0">
              <a:buNone/>
            </a:pPr>
            <a:r>
              <a:rPr lang="en-US" sz="3800" i="1" dirty="0" smtClean="0"/>
              <a:t>  The folding is either: Ordered – Disordered – Random</a:t>
            </a:r>
          </a:p>
          <a:p>
            <a:pPr marL="82296" indent="0" algn="l" rtl="0">
              <a:buNone/>
            </a:pPr>
            <a:r>
              <a:rPr lang="en-US" sz="3800" i="1" dirty="0" smtClean="0"/>
              <a:t> always secondary structure referred to conformation.  </a:t>
            </a:r>
          </a:p>
          <a:p>
            <a:pPr marL="82296" indent="0">
              <a:buNone/>
            </a:pPr>
            <a:endParaRPr lang="ar-IQ"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404664"/>
            <a:ext cx="7560840" cy="5755422"/>
          </a:xfrm>
          <a:prstGeom prst="rect">
            <a:avLst/>
          </a:prstGeom>
        </p:spPr>
        <p:txBody>
          <a:bodyPr wrap="square">
            <a:spAutoFit/>
          </a:bodyPr>
          <a:lstStyle/>
          <a:p>
            <a:pPr algn="l"/>
            <a:r>
              <a:rPr lang="en-US" sz="2800" b="1" i="1" u="sng" dirty="0"/>
              <a:t>3. Tertiary:</a:t>
            </a:r>
          </a:p>
          <a:p>
            <a:pPr algn="l"/>
            <a:r>
              <a:rPr lang="en-US" sz="2400" dirty="0"/>
              <a:t>    </a:t>
            </a:r>
            <a:r>
              <a:rPr lang="en-US" sz="2400" i="1" dirty="0"/>
              <a:t>Prefers how the polypeptides are folded in a three dimensions to form a compact structure</a:t>
            </a:r>
            <a:r>
              <a:rPr lang="en-US" sz="2400" i="1" dirty="0" smtClean="0"/>
              <a:t>.</a:t>
            </a:r>
            <a:endParaRPr lang="en-US" sz="2400" i="1" dirty="0"/>
          </a:p>
          <a:p>
            <a:pPr algn="l"/>
            <a:r>
              <a:rPr lang="en-US" sz="2400" i="1" dirty="0"/>
              <a:t> Consist of α – helices, β – pleated sheets, β –turns, </a:t>
            </a:r>
            <a:r>
              <a:rPr lang="en-US" sz="2400" i="1" dirty="0" smtClean="0"/>
              <a:t>  motifs</a:t>
            </a:r>
            <a:r>
              <a:rPr lang="en-US" sz="2400" i="1" dirty="0"/>
              <a:t>, and random coil conformation.</a:t>
            </a:r>
          </a:p>
          <a:p>
            <a:pPr algn="l"/>
            <a:r>
              <a:rPr lang="en-US" sz="2400" i="1" dirty="0"/>
              <a:t> </a:t>
            </a:r>
            <a:endParaRPr lang="en-US" sz="2400" i="1" dirty="0" smtClean="0"/>
          </a:p>
          <a:p>
            <a:pPr algn="l"/>
            <a:r>
              <a:rPr lang="en-US" sz="2400" i="1" dirty="0" smtClean="0"/>
              <a:t>They </a:t>
            </a:r>
            <a:r>
              <a:rPr lang="en-US" sz="2400" i="1" dirty="0"/>
              <a:t>are mainly stabilized by non-covalent bond.</a:t>
            </a:r>
          </a:p>
          <a:p>
            <a:pPr algn="l"/>
            <a:r>
              <a:rPr lang="en-US" sz="2400" dirty="0"/>
              <a:t> </a:t>
            </a:r>
          </a:p>
          <a:p>
            <a:pPr algn="l"/>
            <a:r>
              <a:rPr lang="ar-IQ" sz="2400" b="1" dirty="0" smtClean="0"/>
              <a:t>:</a:t>
            </a:r>
            <a:r>
              <a:rPr lang="en-US" sz="2800" b="1" i="1" u="sng" dirty="0" smtClean="0"/>
              <a:t>4</a:t>
            </a:r>
            <a:r>
              <a:rPr lang="en-US" sz="2800" b="1" i="1" u="sng" dirty="0"/>
              <a:t>. Quaternary Structure</a:t>
            </a:r>
          </a:p>
          <a:p>
            <a:pPr algn="l"/>
            <a:r>
              <a:rPr lang="en-US" sz="2400" dirty="0"/>
              <a:t>   </a:t>
            </a:r>
            <a:r>
              <a:rPr lang="en-US" sz="2400" i="1" dirty="0"/>
              <a:t>Prefers how the polypeptide chains of protein having two or more chains arranged in a relationship with each other (interaction between chains</a:t>
            </a:r>
            <a:r>
              <a:rPr lang="en-US" sz="2400" i="1" dirty="0" smtClean="0"/>
              <a:t>).</a:t>
            </a:r>
          </a:p>
          <a:p>
            <a:pPr algn="l"/>
            <a:r>
              <a:rPr lang="en-US" sz="2400" i="1" dirty="0" smtClean="0"/>
              <a:t> </a:t>
            </a:r>
          </a:p>
          <a:p>
            <a:pPr algn="l"/>
            <a:r>
              <a:rPr lang="en-US" sz="2400" i="1" dirty="0" smtClean="0"/>
              <a:t>Proteins </a:t>
            </a:r>
            <a:r>
              <a:rPr lang="en-US" sz="2400" i="1" dirty="0"/>
              <a:t>containing two or more polypeptide chains are called </a:t>
            </a:r>
            <a:r>
              <a:rPr lang="en-US" sz="2400" i="1" dirty="0" smtClean="0"/>
              <a:t>oligomers</a:t>
            </a:r>
            <a:r>
              <a:rPr lang="en-US" sz="2400" dirty="0" smtClean="0"/>
              <a:t>.</a:t>
            </a:r>
            <a:endParaRPr lang="en-US" sz="2400" dirty="0"/>
          </a:p>
        </p:txBody>
      </p:sp>
    </p:spTree>
    <p:extLst>
      <p:ext uri="{BB962C8B-B14F-4D97-AF65-F5344CB8AC3E}">
        <p14:creationId xmlns:p14="http://schemas.microsoft.com/office/powerpoint/2010/main" xmlns="" val="2168287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4988" y="188640"/>
            <a:ext cx="7498080" cy="1143000"/>
          </a:xfrm>
        </p:spPr>
        <p:txBody>
          <a:bodyPr>
            <a:noAutofit/>
          </a:bodyPr>
          <a:lstStyle/>
          <a:p>
            <a:r>
              <a:rPr lang="en-US" sz="2800" b="1" i="1" u="sng" dirty="0">
                <a:solidFill>
                  <a:schemeClr val="tx1"/>
                </a:solidFill>
                <a:effectLst/>
              </a:rPr>
              <a:t>Determination of Amino Acids sequence of Proteins and Polypeptides</a:t>
            </a:r>
            <a:r>
              <a:rPr lang="en-US" sz="2800" b="1" u="sng" dirty="0">
                <a:solidFill>
                  <a:schemeClr val="tx1"/>
                </a:solidFill>
                <a:effectLst/>
              </a:rPr>
              <a:t/>
            </a:r>
            <a:br>
              <a:rPr lang="en-US" sz="2800" b="1" u="sng" dirty="0">
                <a:solidFill>
                  <a:schemeClr val="tx1"/>
                </a:solidFill>
                <a:effectLst/>
              </a:rPr>
            </a:br>
            <a:endParaRPr lang="ar-IQ" sz="2800" u="sng" dirty="0">
              <a:solidFill>
                <a:schemeClr val="tx1"/>
              </a:solidFill>
              <a:effectLst/>
            </a:endParaRPr>
          </a:p>
        </p:txBody>
      </p:sp>
      <p:sp>
        <p:nvSpPr>
          <p:cNvPr id="3" name="عنصر نائب للمحتوى 2"/>
          <p:cNvSpPr>
            <a:spLocks noGrp="1"/>
          </p:cNvSpPr>
          <p:nvPr>
            <p:ph idx="1"/>
          </p:nvPr>
        </p:nvSpPr>
        <p:spPr>
          <a:xfrm>
            <a:off x="1043608" y="1447800"/>
            <a:ext cx="7890080" cy="4800600"/>
          </a:xfrm>
        </p:spPr>
        <p:txBody>
          <a:bodyPr>
            <a:normAutofit/>
          </a:bodyPr>
          <a:lstStyle/>
          <a:p>
            <a:pPr marL="82296" indent="0" algn="l" rtl="0">
              <a:buNone/>
            </a:pPr>
            <a:r>
              <a:rPr lang="en-US" sz="2800" b="1" i="1" u="sng" dirty="0" smtClean="0"/>
              <a:t>1</a:t>
            </a:r>
            <a:r>
              <a:rPr lang="en-US" sz="2400" b="1" i="1" u="sng" dirty="0" smtClean="0"/>
              <a:t>. Determination of (N – Terminal): </a:t>
            </a:r>
          </a:p>
          <a:p>
            <a:pPr marL="82296" indent="0" algn="l" rtl="0">
              <a:buNone/>
            </a:pPr>
            <a:r>
              <a:rPr lang="en-US" sz="2400" i="1" dirty="0" smtClean="0"/>
              <a:t>Three methods are used to that: </a:t>
            </a:r>
          </a:p>
          <a:p>
            <a:pPr marL="82296" indent="0" algn="l" rtl="0">
              <a:buNone/>
            </a:pPr>
            <a:r>
              <a:rPr lang="en-US" sz="2000" b="1" i="1" dirty="0" smtClean="0"/>
              <a:t>a.  </a:t>
            </a:r>
            <a:r>
              <a:rPr lang="en-US" sz="2000" b="1" i="1" u="sng" dirty="0" smtClean="0"/>
              <a:t>Sanger Reagent: (two, four </a:t>
            </a:r>
            <a:r>
              <a:rPr lang="en-US" sz="2000" b="1" i="1" u="sng" dirty="0" err="1" smtClean="0"/>
              <a:t>dinitro</a:t>
            </a:r>
            <a:r>
              <a:rPr lang="en-US" sz="2000" b="1" i="1" u="sng" dirty="0" smtClean="0"/>
              <a:t> </a:t>
            </a:r>
            <a:r>
              <a:rPr lang="en-US" sz="2000" b="1" i="1" u="sng" dirty="0" err="1" smtClean="0"/>
              <a:t>floro</a:t>
            </a:r>
            <a:r>
              <a:rPr lang="en-US" sz="2000" b="1" i="1" u="sng" dirty="0" smtClean="0"/>
              <a:t> benzene ) (DNFB)</a:t>
            </a:r>
          </a:p>
          <a:p>
            <a:pPr>
              <a:buNone/>
            </a:pPr>
            <a:endParaRPr lang="en-US" sz="2400" dirty="0" smtClean="0"/>
          </a:p>
          <a:p>
            <a:pPr>
              <a:buNone/>
            </a:pPr>
            <a:endParaRPr lang="en-US" dirty="0" smtClean="0"/>
          </a:p>
          <a:p>
            <a:pPr>
              <a:buNone/>
            </a:pPr>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3573016"/>
            <a:ext cx="6984776" cy="1047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404664"/>
            <a:ext cx="7632848" cy="1200329"/>
          </a:xfrm>
          <a:prstGeom prst="rect">
            <a:avLst/>
          </a:prstGeom>
        </p:spPr>
        <p:txBody>
          <a:bodyPr wrap="square">
            <a:spAutoFit/>
          </a:bodyPr>
          <a:lstStyle/>
          <a:p>
            <a:pPr algn="l"/>
            <a:r>
              <a:rPr lang="en-US" sz="2400" i="1" dirty="0"/>
              <a:t>That reacts with N of polypeptide to give a derivatives of (two, four DNB</a:t>
            </a:r>
            <a:r>
              <a:rPr lang="en-US" sz="2400" i="1" dirty="0" smtClean="0"/>
              <a:t>).</a:t>
            </a:r>
            <a:endParaRPr lang="en-US" sz="2400" i="1" dirty="0"/>
          </a:p>
          <a:p>
            <a:pPr algn="l"/>
            <a:endParaRPr lang="en-US" sz="24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1604993"/>
            <a:ext cx="7200800" cy="17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6611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80426"/>
            <a:ext cx="7920880" cy="4472710"/>
          </a:xfrm>
        </p:spPr>
        <p:txBody>
          <a:bodyPr>
            <a:normAutofit/>
          </a:bodyPr>
          <a:lstStyle/>
          <a:p>
            <a:pPr marL="82296" indent="0" algn="l" rtl="0">
              <a:buNone/>
            </a:pPr>
            <a:r>
              <a:rPr lang="en-US" sz="2400" i="1" dirty="0" smtClean="0"/>
              <a:t>  The polypeptide bonds undergo hydrolysis with (6NHCl) to give 3 amino acids.</a:t>
            </a:r>
          </a:p>
          <a:p>
            <a:pPr marL="82296" indent="0" algn="l" rtl="0">
              <a:buNone/>
            </a:pPr>
            <a:endParaRPr lang="en-US" sz="2400" i="1" dirty="0"/>
          </a:p>
          <a:p>
            <a:pPr marL="82296" indent="0" algn="l" rtl="0">
              <a:buNone/>
            </a:pPr>
            <a:r>
              <a:rPr lang="en-US" sz="2400" i="1" dirty="0" smtClean="0"/>
              <a:t> </a:t>
            </a:r>
          </a:p>
          <a:p>
            <a:pPr marL="82296" indent="0" algn="l" rtl="0">
              <a:buNone/>
            </a:pPr>
            <a:r>
              <a:rPr lang="en-US" sz="2400" i="1" dirty="0" smtClean="0"/>
              <a:t>The amino acid link to Sanger reagent which can be </a:t>
            </a:r>
          </a:p>
          <a:p>
            <a:pPr marL="82296" indent="0" algn="l" rtl="0">
              <a:buNone/>
            </a:pPr>
            <a:r>
              <a:rPr lang="en-US" sz="2400" i="1" dirty="0"/>
              <a:t> </a:t>
            </a:r>
            <a:r>
              <a:rPr lang="en-US" sz="2400" i="1" dirty="0" smtClean="0"/>
              <a:t>identified by chromatography technique ,this is the first           method.</a:t>
            </a:r>
          </a:p>
          <a:p>
            <a:pPr>
              <a:buNone/>
            </a:pPr>
            <a:endParaRPr lang="ar-IQ" dirty="0" smtClean="0"/>
          </a:p>
          <a:p>
            <a:pPr>
              <a:buNone/>
            </a:pPr>
            <a:endParaRPr lang="ar-IQ" dirty="0" smtClean="0"/>
          </a:p>
          <a:p>
            <a:pPr>
              <a:buNone/>
            </a:pPr>
            <a:endParaRPr lang="ar-IQ" dirty="0" smtClean="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3356992"/>
            <a:ext cx="7776864" cy="18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260648"/>
            <a:ext cx="7498080" cy="2351184"/>
          </a:xfrm>
        </p:spPr>
        <p:txBody>
          <a:bodyPr>
            <a:normAutofit lnSpcReduction="10000"/>
          </a:bodyPr>
          <a:lstStyle/>
          <a:p>
            <a:pPr algn="l" rtl="0"/>
            <a:endParaRPr lang="en-US" sz="1600" dirty="0" smtClean="0"/>
          </a:p>
          <a:p>
            <a:pPr marL="82296" indent="0" algn="l" rtl="0">
              <a:buNone/>
            </a:pPr>
            <a:r>
              <a:rPr lang="en-US" sz="2800" b="1" i="1" u="sng" dirty="0" smtClean="0"/>
              <a:t>b. Dansyl Chloride</a:t>
            </a:r>
            <a:r>
              <a:rPr lang="en-US" sz="2400" dirty="0" smtClean="0"/>
              <a:t>: </a:t>
            </a:r>
            <a:r>
              <a:rPr lang="en-US" sz="2400" i="1" dirty="0" smtClean="0"/>
              <a:t>[dimethyl amino naphthalene  5 sulfonyl  chloride].</a:t>
            </a:r>
          </a:p>
          <a:p>
            <a:pPr marL="82296" indent="0" algn="l" rtl="0">
              <a:buNone/>
            </a:pPr>
            <a:r>
              <a:rPr lang="en-US" sz="2400" i="1" dirty="0" smtClean="0"/>
              <a:t> </a:t>
            </a:r>
          </a:p>
          <a:p>
            <a:pPr marL="82296" indent="0" algn="l" rtl="0">
              <a:buNone/>
            </a:pPr>
            <a:r>
              <a:rPr lang="en-US" sz="2400" i="1" dirty="0" smtClean="0"/>
              <a:t>    This method is more accurate because it used  larger molecule and safe for the compound</a:t>
            </a:r>
            <a:r>
              <a:rPr lang="en-US" sz="2400" b="1" i="1" dirty="0" smtClean="0"/>
              <a:t>.</a:t>
            </a:r>
            <a:endParaRPr lang="ar-IQ" sz="2400" i="1"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2996952"/>
            <a:ext cx="7560840" cy="2880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332656"/>
            <a:ext cx="7746064" cy="5915744"/>
          </a:xfrm>
        </p:spPr>
        <p:txBody>
          <a:bodyPr>
            <a:normAutofit/>
          </a:bodyPr>
          <a:lstStyle/>
          <a:p>
            <a:pPr marL="82296" indent="0" algn="l" rtl="0">
              <a:buNone/>
            </a:pPr>
            <a:r>
              <a:rPr lang="en-US" sz="2000" b="1" dirty="0" smtClean="0"/>
              <a:t> </a:t>
            </a:r>
            <a:r>
              <a:rPr lang="en-US" b="1" dirty="0" smtClean="0"/>
              <a:t>c</a:t>
            </a:r>
            <a:r>
              <a:rPr lang="en-US" dirty="0" smtClean="0"/>
              <a:t>. </a:t>
            </a:r>
            <a:r>
              <a:rPr lang="en-US" b="1" i="1" u="sng" dirty="0" err="1" smtClean="0"/>
              <a:t>Edman</a:t>
            </a:r>
            <a:r>
              <a:rPr lang="en-US" b="1" i="1" u="sng" dirty="0" smtClean="0"/>
              <a:t> method</a:t>
            </a:r>
            <a:r>
              <a:rPr lang="en-US" dirty="0" smtClean="0"/>
              <a:t>: </a:t>
            </a:r>
          </a:p>
          <a:p>
            <a:pPr marL="82296" indent="0" algn="l" rtl="0">
              <a:buNone/>
            </a:pPr>
            <a:r>
              <a:rPr lang="en-US" sz="2400" dirty="0" smtClean="0"/>
              <a:t>   </a:t>
            </a:r>
            <a:r>
              <a:rPr lang="en-US" sz="2400" i="1" dirty="0" smtClean="0"/>
              <a:t>Phenyl </a:t>
            </a:r>
            <a:r>
              <a:rPr lang="en-US" sz="2400" i="1" dirty="0" err="1" smtClean="0"/>
              <a:t>iso</a:t>
            </a:r>
            <a:r>
              <a:rPr lang="en-US" sz="2400" i="1" dirty="0" smtClean="0"/>
              <a:t> </a:t>
            </a:r>
            <a:r>
              <a:rPr lang="en-US" sz="2400" i="1" dirty="0" err="1" smtClean="0"/>
              <a:t>thio</a:t>
            </a:r>
            <a:r>
              <a:rPr lang="en-US" sz="2400" i="1" dirty="0" smtClean="0"/>
              <a:t> cyanide It is widely used to determine  </a:t>
            </a:r>
          </a:p>
          <a:p>
            <a:pPr marL="82296" indent="0" algn="l" rtl="0">
              <a:buNone/>
            </a:pPr>
            <a:r>
              <a:rPr lang="en-US" sz="2400" i="1" dirty="0" smtClean="0"/>
              <a:t>  the sequencing of amino acids up to 20 (A.A), and to </a:t>
            </a:r>
          </a:p>
          <a:p>
            <a:pPr marL="82296" indent="0" algn="l" rtl="0">
              <a:buNone/>
            </a:pPr>
            <a:r>
              <a:rPr lang="en-US" sz="2400" i="1" dirty="0"/>
              <a:t> </a:t>
            </a:r>
            <a:r>
              <a:rPr lang="en-US" sz="2400" i="1" dirty="0" smtClean="0"/>
              <a:t> determine the (N – terminal) provides complete  </a:t>
            </a:r>
          </a:p>
          <a:p>
            <a:pPr marL="82296" indent="0" algn="l" rtl="0">
              <a:buNone/>
            </a:pPr>
            <a:r>
              <a:rPr lang="en-US" sz="2400" i="1" dirty="0"/>
              <a:t> </a:t>
            </a:r>
            <a:r>
              <a:rPr lang="en-US" sz="2400" i="1" dirty="0" smtClean="0"/>
              <a:t> sequence of polypeptide.</a:t>
            </a:r>
            <a:endParaRPr lang="ar-IQ" sz="2400" i="1"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80" y="3116952"/>
            <a:ext cx="6264696" cy="268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9632" y="332656"/>
            <a:ext cx="7498080" cy="5891234"/>
          </a:xfrm>
        </p:spPr>
        <p:txBody>
          <a:bodyPr>
            <a:normAutofit fontScale="55000" lnSpcReduction="20000"/>
          </a:bodyPr>
          <a:lstStyle/>
          <a:p>
            <a:pPr marL="82296" indent="0" algn="l" rtl="0">
              <a:buNone/>
            </a:pPr>
            <a:r>
              <a:rPr lang="en-US" sz="5100" b="1" i="1" u="sng" dirty="0" smtClean="0"/>
              <a:t>2. Determination by using Enzymes</a:t>
            </a:r>
          </a:p>
          <a:p>
            <a:pPr marL="82296" indent="0" algn="l" rtl="0">
              <a:buNone/>
            </a:pPr>
            <a:r>
              <a:rPr lang="en-US" sz="3600" b="1" dirty="0" smtClean="0"/>
              <a:t/>
            </a:r>
            <a:br>
              <a:rPr lang="en-US" sz="3600" b="1" dirty="0" smtClean="0"/>
            </a:br>
            <a:r>
              <a:rPr lang="en-US" sz="3600" b="1" dirty="0" smtClean="0"/>
              <a:t>  </a:t>
            </a:r>
            <a:r>
              <a:rPr lang="en-US" sz="4400" b="1" i="1" u="sng" dirty="0" smtClean="0"/>
              <a:t>Pepsin: </a:t>
            </a:r>
          </a:p>
          <a:p>
            <a:pPr marL="82296" indent="0" algn="l" rtl="0">
              <a:buNone/>
            </a:pPr>
            <a:r>
              <a:rPr lang="en-US" sz="3600" b="1" dirty="0"/>
              <a:t> </a:t>
            </a:r>
            <a:r>
              <a:rPr lang="en-US" sz="3600" b="1" dirty="0" smtClean="0"/>
              <a:t>   </a:t>
            </a:r>
            <a:r>
              <a:rPr lang="en-US" sz="3600" i="1" dirty="0" smtClean="0"/>
              <a:t>This enzyme is present in stomach, catalyze hydrolyze the peptide bond of the carboxyl group of aromatic amino acids (Phenyl Alanine, Tyrosine, Tryptophan), this enzyme acts in acidic medium [ pH 1~2 ].</a:t>
            </a:r>
          </a:p>
          <a:p>
            <a:pPr marL="82296" indent="0" algn="l" rtl="0">
              <a:buNone/>
            </a:pPr>
            <a:r>
              <a:rPr lang="en-US" sz="3600" i="1" dirty="0" smtClean="0"/>
              <a:t> </a:t>
            </a:r>
          </a:p>
          <a:p>
            <a:pPr marL="82296" indent="0" algn="l" rtl="0">
              <a:buNone/>
            </a:pPr>
            <a:r>
              <a:rPr lang="en-US" sz="3600" i="1" dirty="0" smtClean="0"/>
              <a:t>   </a:t>
            </a:r>
            <a:r>
              <a:rPr lang="en-US" sz="4400" b="1" i="1" u="sng" dirty="0" smtClean="0"/>
              <a:t>Trypsin: </a:t>
            </a:r>
          </a:p>
          <a:p>
            <a:pPr marL="82296" indent="0" algn="l" rtl="0">
              <a:buNone/>
            </a:pPr>
            <a:r>
              <a:rPr lang="en-US" sz="3600" b="1" i="1" dirty="0"/>
              <a:t> </a:t>
            </a:r>
            <a:r>
              <a:rPr lang="en-US" sz="3600" b="1" i="1" dirty="0" smtClean="0"/>
              <a:t>     </a:t>
            </a:r>
            <a:r>
              <a:rPr lang="en-US" sz="3600" i="1" dirty="0" smtClean="0"/>
              <a:t>This enzyme is present in the small intestine, catalyze hydrolyze the peptide bond of the carboxyl group of basic amino acids (Lysine, Histidine, Arginine), it acts in alkaline medium [ pH 7--- 8 ].</a:t>
            </a:r>
          </a:p>
          <a:p>
            <a:pPr marL="82296" indent="0" algn="l" rtl="0">
              <a:buNone/>
            </a:pPr>
            <a:r>
              <a:rPr lang="en-US" sz="3600" b="1" i="1" dirty="0" smtClean="0"/>
              <a:t> </a:t>
            </a:r>
            <a:endParaRPr lang="en-US" sz="3600" i="1" dirty="0" smtClean="0"/>
          </a:p>
          <a:p>
            <a:pPr marL="82296" indent="0" algn="l" rtl="0">
              <a:buNone/>
            </a:pPr>
            <a:r>
              <a:rPr lang="en-US" sz="3600" i="1" dirty="0" smtClean="0"/>
              <a:t> </a:t>
            </a:r>
            <a:r>
              <a:rPr lang="en-US" sz="3600" b="1" i="1" u="sng" dirty="0" smtClean="0"/>
              <a:t>Chemo Trypsin: </a:t>
            </a:r>
          </a:p>
          <a:p>
            <a:pPr marL="82296" indent="0" algn="l" rtl="0">
              <a:buNone/>
            </a:pPr>
            <a:r>
              <a:rPr lang="en-US" sz="3600" b="1" i="1" dirty="0"/>
              <a:t> </a:t>
            </a:r>
            <a:r>
              <a:rPr lang="en-US" sz="3600" b="1" i="1" dirty="0" smtClean="0"/>
              <a:t>     </a:t>
            </a:r>
            <a:r>
              <a:rPr lang="en-US" sz="3600" i="1" dirty="0" smtClean="0"/>
              <a:t>This enzyme is also present in the small intestine, catalyze hydrolyze the peptide bond of the carboxyl group of aromatic amino acids (Phenyl Alanine, Tyrosine, Tryptophan), it has the same reaction of pepsin, the difference is that pepsin acts in acidic medium while chemo trypsin acts in alkaline medium.</a:t>
            </a:r>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202</TotalTime>
  <Words>690</Words>
  <Application>Microsoft Office PowerPoint</Application>
  <PresentationFormat>عرض على الشاشة (3:4)‏</PresentationFormat>
  <Paragraphs>125</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انقلاب</vt:lpstr>
      <vt:lpstr>Classification of Proteins By  Professor  Dr. Jamal Ahmed  Abdel -Barry </vt:lpstr>
      <vt:lpstr>الشريحة 2</vt:lpstr>
      <vt:lpstr>الشريحة 3</vt:lpstr>
      <vt:lpstr>Determination of Amino Acids sequence of Proteins and Polypeptides </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The primary structure is: </vt:lpstr>
      <vt:lpstr>الشريحة 15</vt:lpstr>
      <vt:lpstr>الشريحة 16</vt:lpstr>
      <vt:lpstr>الشريحة 17</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Proteins</dc:title>
  <dc:creator>dell</dc:creator>
  <cp:lastModifiedBy>pc</cp:lastModifiedBy>
  <cp:revision>34</cp:revision>
  <dcterms:created xsi:type="dcterms:W3CDTF">2013-12-16T22:18:05Z</dcterms:created>
  <dcterms:modified xsi:type="dcterms:W3CDTF">2019-02-28T14:59:14Z</dcterms:modified>
</cp:coreProperties>
</file>